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14" r:id="rId1"/>
  </p:sldMasterIdLst>
  <p:notesMasterIdLst>
    <p:notesMasterId r:id="rId20"/>
  </p:notesMasterIdLst>
  <p:sldIdLst>
    <p:sldId id="276" r:id="rId2"/>
    <p:sldId id="257" r:id="rId3"/>
    <p:sldId id="274" r:id="rId4"/>
    <p:sldId id="267" r:id="rId5"/>
    <p:sldId id="258" r:id="rId6"/>
    <p:sldId id="278" r:id="rId7"/>
    <p:sldId id="277" r:id="rId8"/>
    <p:sldId id="279" r:id="rId9"/>
    <p:sldId id="280" r:id="rId10"/>
    <p:sldId id="281" r:id="rId11"/>
    <p:sldId id="265" r:id="rId12"/>
    <p:sldId id="271" r:id="rId13"/>
    <p:sldId id="260" r:id="rId14"/>
    <p:sldId id="261" r:id="rId15"/>
    <p:sldId id="266" r:id="rId16"/>
    <p:sldId id="264" r:id="rId17"/>
    <p:sldId id="263" r:id="rId18"/>
    <p:sldId id="268" r:id="rId19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A8BC10"/>
    <a:srgbClr val="6832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45" autoAdjust="0"/>
    <p:restoredTop sz="94660"/>
  </p:normalViewPr>
  <p:slideViewPr>
    <p:cSldViewPr snapToGrid="0">
      <p:cViewPr varScale="1">
        <p:scale>
          <a:sx n="76" d="100"/>
          <a:sy n="76" d="100"/>
        </p:scale>
        <p:origin x="58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13.gif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3BA2ADF-1D8F-4A4E-9C87-9B806A790625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Editar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A9475B4-E397-4EF0-9D46-A04B1B93024B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12396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/>
          </a:extLst>
        </p:spPr>
      </p:pic>
      <p:grpSp>
        <p:nvGrpSpPr>
          <p:cNvPr id="5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1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2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4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5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8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0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3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6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8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0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1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2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6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7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9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0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1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2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3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4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5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7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8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9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0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1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2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3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4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5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6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7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8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9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60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075" y="541020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169234-49B3-4A22-8399-2537D4D095CA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5" y="5410200"/>
            <a:ext cx="51244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475" y="5410200"/>
            <a:ext cx="7715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287A38-92CD-42D1-BDF2-39859896B102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8248628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320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09FBF8-790C-4E16-92BC-C65B1A233909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40574C-1CE3-4419-9A6E-E1F34A0667E9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2027150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60A011-82FB-46E6-9889-BF0606616C37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4AE93F-77A3-4CE6-A5EE-B3CCF5D169DC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0961812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9"/>
          <p:cNvSpPr txBox="1"/>
          <p:nvPr/>
        </p:nvSpPr>
        <p:spPr>
          <a:xfrm>
            <a:off x="903288" y="731838"/>
            <a:ext cx="609600" cy="585787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</a:rPr>
              <a:t>“</a:t>
            </a:r>
          </a:p>
        </p:txBody>
      </p:sp>
      <p:sp>
        <p:nvSpPr>
          <p:cNvPr id="6" name="TextBox 60"/>
          <p:cNvSpPr txBox="1"/>
          <p:nvPr/>
        </p:nvSpPr>
        <p:spPr>
          <a:xfrm>
            <a:off x="10537825" y="2765425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0B8458-3B9E-41B9-8808-B93A02CE7268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313B71-C379-43DB-B465-63B14231902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7125560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67B78B-71BC-4992-8836-D9616EB72B0E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CE0F06-086D-44B5-99E5-B65A1305A62E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3482745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88E54E-AB38-4E94-9D12-D9187A84CC1C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1F66EE-0D8A-4F65-8E7C-FE0B5DC8ED6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5176663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A98028-E06C-4B34-B1C1-A3A645DF0154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858AAE-2AA5-4FE6-BFF8-6509B5A4ED46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034201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DBEF54-9967-4907-98F4-D0DF8C4ED060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A90604-92F4-441D-A92E-B2C4332CFB5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2896716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9A4C5-0420-4B3F-9A94-D130DDB3F3D3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2A9AD6-CF45-4B43-9888-ADE600BA35E7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6522419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40B3A2-75EB-46AB-BABE-88CAB2AF59FB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FF5F79-BE56-40B7-AFCE-00D4CAB6662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640977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F75212-2127-446D-97C4-8564B997A2C4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6A89D9-1FEE-4B86-B96F-1C9CE117E81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3213790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DE3856-BDDF-4741-BFBE-4DE873E57FA0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DB025A-760F-453D-AF3D-4269F62CCD58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3531439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7241A-B690-43C4-A198-87AE8E4F515E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0E1C4F-1400-4FA8-A38F-463E9AB292CE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0467264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7892C-5ACF-4521-8D62-F024700E4176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DA874F-1087-4E4B-B741-D7C189EBBB2A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0953586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03CFB4-BD15-45E5-BEA4-3540325E7E13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63E61E-DB96-4B7A-B8F1-F05AC216EC77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5058555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C520D-E554-4C81-885E-9BA232A419DA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806E65-1AD5-47CE-AE4D-5B2C72F9F6C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314489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06AC5-8694-4D77-8B62-2CCB790A9F47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9E5522-B9DE-499F-B5F0-BB8868102008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486701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/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1413" y="2249488"/>
            <a:ext cx="9906000" cy="354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Editar el estilo de texto del patrón</a:t>
            </a:r>
          </a:p>
          <a:p>
            <a:pPr lvl="1"/>
            <a:r>
              <a:rPr lang="es-ES" altLang="es-ES"/>
              <a:t>Segundo nivel</a:t>
            </a:r>
          </a:p>
          <a:p>
            <a:pPr lvl="2"/>
            <a:r>
              <a:rPr lang="es-ES" altLang="es-ES"/>
              <a:t>Tercer nivel</a:t>
            </a:r>
          </a:p>
          <a:p>
            <a:pPr lvl="3"/>
            <a:r>
              <a:rPr lang="es-ES" altLang="es-ES"/>
              <a:t>Cuarto nivel</a:t>
            </a:r>
          </a:p>
          <a:p>
            <a:pPr lvl="4"/>
            <a:r>
              <a:rPr lang="es-ES" altLang="es-ES"/>
              <a:t>Quinto nivel</a:t>
            </a:r>
            <a:endParaRPr lang="en-US" alt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488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C2AD11F-E7AC-43C6-80EF-15194432E89C}" type="datetimeFigureOut">
              <a:rPr lang="es-ES"/>
              <a:pPr>
                <a:defRPr/>
              </a:pPr>
              <a:t>14/11/2016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3" y="5883275"/>
            <a:ext cx="6238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50" cap="all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5888" y="5883275"/>
            <a:ext cx="7715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02FDDE9-D73C-446E-9C12-C1E394703D41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882" r:id="rId1"/>
    <p:sldLayoutId id="2147484867" r:id="rId2"/>
    <p:sldLayoutId id="2147484868" r:id="rId3"/>
    <p:sldLayoutId id="2147484869" r:id="rId4"/>
    <p:sldLayoutId id="2147484870" r:id="rId5"/>
    <p:sldLayoutId id="2147484871" r:id="rId6"/>
    <p:sldLayoutId id="2147484872" r:id="rId7"/>
    <p:sldLayoutId id="2147484873" r:id="rId8"/>
    <p:sldLayoutId id="2147484874" r:id="rId9"/>
    <p:sldLayoutId id="2147484875" r:id="rId10"/>
    <p:sldLayoutId id="2147484876" r:id="rId11"/>
    <p:sldLayoutId id="2147484883" r:id="rId12"/>
    <p:sldLayoutId id="2147484877" r:id="rId13"/>
    <p:sldLayoutId id="2147484878" r:id="rId14"/>
    <p:sldLayoutId id="2147484879" r:id="rId15"/>
    <p:sldLayoutId id="2147484880" r:id="rId16"/>
    <p:sldLayoutId id="2147484881" r:id="rId17"/>
  </p:sldLayoutIdLst>
  <p:transition spd="slow">
    <p:cover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rupo3ps.wordpress.com/2016/11/11/guia-de-uso-de-trello/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135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ítulo 1"/>
          <p:cNvSpPr txBox="1">
            <a:spLocks/>
          </p:cNvSpPr>
          <p:nvPr/>
        </p:nvSpPr>
        <p:spPr>
          <a:xfrm>
            <a:off x="1217613" y="604838"/>
            <a:ext cx="9144000" cy="286385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algn="ctr" defTabSz="914400" eaLnBrk="1" fontAlgn="auto" hangingPunct="1">
              <a:spcAft>
                <a:spcPts val="0"/>
              </a:spcAft>
              <a:defRPr/>
            </a:pPr>
            <a:endParaRPr lang="es-ES" altLang="es-ES" sz="6000" dirty="0">
              <a:solidFill>
                <a:schemeClr val="bg2">
                  <a:lumMod val="95000"/>
                  <a:lumOff val="5000"/>
                </a:schemeClr>
              </a:solidFill>
              <a:latin typeface="Bauhaus 93" panose="04030905020B02020C02" pitchFamily="82" charset="0"/>
            </a:endParaRPr>
          </a:p>
          <a:p>
            <a:pPr algn="ctr" defTabSz="914400" eaLnBrk="1" fontAlgn="auto" hangingPunct="1">
              <a:spcAft>
                <a:spcPts val="0"/>
              </a:spcAft>
              <a:defRPr/>
            </a:pPr>
            <a:endParaRPr lang="es-ES" altLang="es-ES" sz="6000" dirty="0">
              <a:solidFill>
                <a:schemeClr val="bg2">
                  <a:lumMod val="95000"/>
                  <a:lumOff val="5000"/>
                </a:schemeClr>
              </a:solidFill>
              <a:latin typeface="Bauhaus 93" panose="04030905020B02020C02" pitchFamily="82" charset="0"/>
            </a:endParaRPr>
          </a:p>
          <a:p>
            <a:pPr algn="ctr" defTabSz="914400" eaLnBrk="1" fontAlgn="auto" hangingPunct="1">
              <a:spcAft>
                <a:spcPts val="0"/>
              </a:spcAft>
              <a:defRPr/>
            </a:pPr>
            <a:r>
              <a:rPr lang="es-ES" altLang="es-ES" sz="6000" dirty="0">
                <a:solidFill>
                  <a:schemeClr val="bg2">
                    <a:lumMod val="95000"/>
                    <a:lumOff val="5000"/>
                  </a:schemeClr>
                </a:solidFill>
                <a:latin typeface="Bauhaus 93" panose="04030905020B02020C02" pitchFamily="82" charset="0"/>
              </a:rPr>
              <a:t>SPACE INVADERS</a:t>
            </a:r>
          </a:p>
        </p:txBody>
      </p:sp>
      <p:sp>
        <p:nvSpPr>
          <p:cNvPr id="21" name="Subtítulo 2"/>
          <p:cNvSpPr txBox="1">
            <a:spLocks/>
          </p:cNvSpPr>
          <p:nvPr/>
        </p:nvSpPr>
        <p:spPr>
          <a:xfrm>
            <a:off x="1792288" y="4330700"/>
            <a:ext cx="9144000" cy="1655763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s-ES" altLang="es-ES" sz="3600">
                <a:solidFill>
                  <a:schemeClr val="bg2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</a:rPr>
              <a:t>GRUPO 3</a:t>
            </a:r>
          </a:p>
          <a:p>
            <a:pPr algn="r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s-ES" altLang="es-ES" sz="3600">
                <a:solidFill>
                  <a:schemeClr val="bg2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</a:rPr>
              <a:t>SEGUNDO SPRINT</a:t>
            </a:r>
            <a:endParaRPr lang="es-ES" altLang="es-ES" sz="3600" dirty="0">
              <a:solidFill>
                <a:schemeClr val="bg2">
                  <a:lumMod val="95000"/>
                  <a:lumOff val="5000"/>
                </a:schemeClr>
              </a:solidFill>
              <a:latin typeface="Berlin Sans FB Demi" panose="020E0802020502020306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26997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INCEPTION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ángulo 22"/>
          <p:cNvSpPr/>
          <p:nvPr/>
        </p:nvSpPr>
        <p:spPr>
          <a:xfrm>
            <a:off x="906463" y="1367154"/>
            <a:ext cx="9731375" cy="147017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936625" y="1423988"/>
            <a:ext cx="9840913" cy="163121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7. ¿Qué os quita el sueño por las noches?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Que a los usuarios no les guste.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Que el número de descargas sea bajo.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Que no seamos capaces de implementar funciones que desea el usuario.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	</a:t>
            </a:r>
          </a:p>
        </p:txBody>
      </p:sp>
      <p:sp>
        <p:nvSpPr>
          <p:cNvPr id="22" name="Rectángulo 21"/>
          <p:cNvSpPr/>
          <p:nvPr/>
        </p:nvSpPr>
        <p:spPr>
          <a:xfrm>
            <a:off x="917575" y="3065712"/>
            <a:ext cx="9731375" cy="124500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936625" y="3166778"/>
            <a:ext cx="969060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8. El tamaño de nuestro proyecto.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Nuestro proyecto se trata de un proyecto a 8 meses por lo que consideramos que se trata de un proyecto pequeño (talla S).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917575" y="4490679"/>
            <a:ext cx="9732054" cy="1556616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6" name="CuadroTexto 25"/>
          <p:cNvSpPr txBox="1"/>
          <p:nvPr/>
        </p:nvSpPr>
        <p:spPr>
          <a:xfrm>
            <a:off x="958265" y="4490679"/>
            <a:ext cx="971041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9. Importancia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En nuestro proyecto establecemos la siguiente importancia: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1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Calidad							2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Tiempo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3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Presupuesto						4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Alcance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				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93403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53832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HISTORIAS DE USUARIO</a:t>
            </a: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936625" y="1377950"/>
            <a:ext cx="9731375" cy="152558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2" name="Rectángulo 21"/>
          <p:cNvSpPr/>
          <p:nvPr/>
        </p:nvSpPr>
        <p:spPr>
          <a:xfrm>
            <a:off x="906463" y="3038475"/>
            <a:ext cx="9731375" cy="149860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3" name="Rectángulo 22"/>
          <p:cNvSpPr/>
          <p:nvPr/>
        </p:nvSpPr>
        <p:spPr>
          <a:xfrm>
            <a:off x="906463" y="4662488"/>
            <a:ext cx="9731375" cy="173513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" name="CuadroTexto 1"/>
          <p:cNvSpPr txBox="1"/>
          <p:nvPr/>
        </p:nvSpPr>
        <p:spPr>
          <a:xfrm>
            <a:off x="936625" y="1423988"/>
            <a:ext cx="9840913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COMO USUARIO, QUIERO QUE EL JUEGO TENGA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ENEMIGOS EN MOVIMIENTO PARA QUE LA DIFICULTAD DEL JUEGO SEA MAYOR.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PRE:ENEMIGOS CON MOVIMIENTO.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CON: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 SE MUEVAN LOS ENEMIGOS CUANDO EMPIECE EL JUEGO.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POS: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CUANDO EMPIECE LA PARTIDA SE MUEVAN LOS ENEMIGOS</a:t>
            </a:r>
            <a:r>
              <a:rPr lang="es-ES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s-ES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981075" y="3054350"/>
            <a:ext cx="10075863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COMO USUARIO, QUIERO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LOS ENEMIGOS PUEDAN DISPARAR CON </a:t>
            </a: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OBJETIVO DE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AUMENTAR LA DIFICULTAD DEL JUEGO.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PRE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ENEMIGOS CON ARMAS 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QUE LOS ENEMIGOS DISPAREN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DISPAREN CUANDO EMPIECE EL JUEGO INTENTANDO MATARNOS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936625" y="4684713"/>
            <a:ext cx="9701213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COMO USUARIO, QUIERO QUE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LAS BALAS IMPACTEN CON EL OBJETIVO DE PODER ACABAR CON TODOS LOS ENEMIGOS.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PRE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SE DEBE PODER DISPARA BALAS, TANTO ENEMIGOS COMO EL JUGADOR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DISPARAR CON EL FIN DE ATACAR AL CONTRARIO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CUANDO LAS BALAS IMPACTEN CON UNA NAVE, DICHA NAVE SE DEBERÁ DESTRUIR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1133475" y="561975"/>
            <a:ext cx="8405813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NIKO NIKOS Y KUDOS</a:t>
            </a:r>
          </a:p>
        </p:txBody>
      </p:sp>
      <p:pic>
        <p:nvPicPr>
          <p:cNvPr id="14353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1816928"/>
            <a:ext cx="11193464" cy="3420749"/>
          </a:xfrm>
          <a:prstGeom prst="rect">
            <a:avLst/>
          </a:prstGeom>
        </p:spPr>
      </p:pic>
      <p:sp>
        <p:nvSpPr>
          <p:cNvPr id="20" name="Rectángulo 19"/>
          <p:cNvSpPr/>
          <p:nvPr/>
        </p:nvSpPr>
        <p:spPr>
          <a:xfrm>
            <a:off x="406400" y="1823211"/>
            <a:ext cx="11193463" cy="341446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5602" name="CuadroTexto 1"/>
          <p:cNvSpPr txBox="1">
            <a:spLocks noChangeArrowheads="1"/>
          </p:cNvSpPr>
          <p:nvPr/>
        </p:nvSpPr>
        <p:spPr bwMode="auto">
          <a:xfrm>
            <a:off x="931863" y="573088"/>
            <a:ext cx="79803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GESTION SEGÚN EL TABLERO SCRUM</a:t>
            </a:r>
          </a:p>
        </p:txBody>
      </p:sp>
      <p:pic>
        <p:nvPicPr>
          <p:cNvPr id="15377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5" y="1763902"/>
            <a:ext cx="10639425" cy="3476625"/>
          </a:xfrm>
          <a:prstGeom prst="rect">
            <a:avLst/>
          </a:prstGeom>
        </p:spPr>
      </p:pic>
      <p:sp>
        <p:nvSpPr>
          <p:cNvPr id="20" name="CuadroTexto 1"/>
          <p:cNvSpPr txBox="1">
            <a:spLocks noChangeArrowheads="1"/>
          </p:cNvSpPr>
          <p:nvPr/>
        </p:nvSpPr>
        <p:spPr bwMode="auto">
          <a:xfrm>
            <a:off x="4866903" y="4426399"/>
            <a:ext cx="2055219" cy="40011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20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SPACE INVADERS</a:t>
            </a:r>
            <a:endParaRPr lang="es-ES" altLang="es-ES" sz="2000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587375" y="1762503"/>
            <a:ext cx="10639425" cy="34780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848" y="200912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6626" name="CuadroTexto 1"/>
          <p:cNvSpPr txBox="1">
            <a:spLocks noChangeArrowheads="1"/>
          </p:cNvSpPr>
          <p:nvPr/>
        </p:nvSpPr>
        <p:spPr bwMode="auto">
          <a:xfrm>
            <a:off x="898525" y="604838"/>
            <a:ext cx="38322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RETROSPECTIVA</a:t>
            </a:r>
          </a:p>
        </p:txBody>
      </p:sp>
      <p:pic>
        <p:nvPicPr>
          <p:cNvPr id="16402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403" name="4edb42cef57d057480e9c39bbfd87f8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540" y="1813006"/>
            <a:ext cx="4033838" cy="366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28" name="Shape 128"/>
          <p:cNvSpPr/>
          <p:nvPr/>
        </p:nvSpPr>
        <p:spPr>
          <a:xfrm>
            <a:off x="9461500" y="2822575"/>
            <a:ext cx="292100" cy="342900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/>
          <a:p>
            <a:pPr marL="217033" indent="-217033">
              <a:buSzPct val="75000"/>
              <a:buFontTx/>
              <a:buChar char="•"/>
              <a:defRPr sz="2500"/>
            </a:pPr>
            <a:endParaRPr sz="1758"/>
          </a:p>
        </p:txBody>
      </p:sp>
      <p:sp>
        <p:nvSpPr>
          <p:cNvPr id="30" name="Shape 130"/>
          <p:cNvSpPr/>
          <p:nvPr/>
        </p:nvSpPr>
        <p:spPr>
          <a:xfrm>
            <a:off x="8961438" y="2944813"/>
            <a:ext cx="290512" cy="342900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/>
          <a:p>
            <a:pPr marL="217033" indent="-217033">
              <a:buSzPct val="75000"/>
              <a:buFontTx/>
              <a:buChar char="•"/>
              <a:defRPr sz="2500"/>
            </a:pPr>
            <a:endParaRPr sz="1758"/>
          </a:p>
        </p:txBody>
      </p:sp>
      <p:sp>
        <p:nvSpPr>
          <p:cNvPr id="32" name="Rectángulo 31"/>
          <p:cNvSpPr/>
          <p:nvPr/>
        </p:nvSpPr>
        <p:spPr>
          <a:xfrm>
            <a:off x="1131359" y="1912949"/>
            <a:ext cx="3290114" cy="122396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</a:rPr>
              <a:t>Controlar los tiempos de entrega </a:t>
            </a:r>
          </a:p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</a:rPr>
              <a:t>Actitud del equipo</a:t>
            </a:r>
          </a:p>
        </p:txBody>
      </p:sp>
      <p:sp>
        <p:nvSpPr>
          <p:cNvPr id="37" name="Rectángulo 36"/>
          <p:cNvSpPr/>
          <p:nvPr/>
        </p:nvSpPr>
        <p:spPr>
          <a:xfrm>
            <a:off x="1260231" y="4558818"/>
            <a:ext cx="3311525" cy="143987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Depender del WhatsApp</a:t>
            </a:r>
            <a:endParaRPr lang="es-ES" dirty="0"/>
          </a:p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Distribución descompensada del trabajo</a:t>
            </a:r>
          </a:p>
        </p:txBody>
      </p:sp>
      <p:sp>
        <p:nvSpPr>
          <p:cNvPr id="38" name="Rectángulo 37"/>
          <p:cNvSpPr/>
          <p:nvPr/>
        </p:nvSpPr>
        <p:spPr>
          <a:xfrm>
            <a:off x="4888247" y="663165"/>
            <a:ext cx="2944812" cy="120747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endParaRPr lang="es-ES" dirty="0"/>
          </a:p>
        </p:txBody>
      </p:sp>
      <p:sp>
        <p:nvSpPr>
          <p:cNvPr id="39" name="Rectángulo 38"/>
          <p:cNvSpPr/>
          <p:nvPr/>
        </p:nvSpPr>
        <p:spPr>
          <a:xfrm>
            <a:off x="8292447" y="1955194"/>
            <a:ext cx="2724419" cy="122396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Faltar a clase</a:t>
            </a:r>
          </a:p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Perder el tiempo</a:t>
            </a:r>
          </a:p>
        </p:txBody>
      </p:sp>
      <p:sp>
        <p:nvSpPr>
          <p:cNvPr id="40" name="Rectángulo 39"/>
          <p:cNvSpPr/>
          <p:nvPr/>
        </p:nvSpPr>
        <p:spPr>
          <a:xfrm>
            <a:off x="8008316" y="4532689"/>
            <a:ext cx="3377485" cy="122396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Hacer más </a:t>
            </a:r>
            <a:r>
              <a:rPr lang="es-ES" dirty="0" err="1">
                <a:solidFill>
                  <a:schemeClr val="bg1">
                    <a:lumMod val="10000"/>
                  </a:schemeClr>
                </a:solidFill>
              </a:rPr>
              <a:t>dailys</a:t>
            </a:r>
            <a:endParaRPr lang="es-ES" dirty="0"/>
          </a:p>
        </p:txBody>
      </p:sp>
      <p:sp>
        <p:nvSpPr>
          <p:cNvPr id="21" name="Shape 121"/>
          <p:cNvSpPr/>
          <p:nvPr/>
        </p:nvSpPr>
        <p:spPr>
          <a:xfrm>
            <a:off x="2416175" y="4586288"/>
            <a:ext cx="827088" cy="3794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 less</a:t>
            </a:r>
          </a:p>
        </p:txBody>
      </p:sp>
      <p:sp>
        <p:nvSpPr>
          <p:cNvPr id="22" name="Shape 122"/>
          <p:cNvSpPr/>
          <p:nvPr/>
        </p:nvSpPr>
        <p:spPr>
          <a:xfrm>
            <a:off x="9221788" y="4600575"/>
            <a:ext cx="993775" cy="379413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 more</a:t>
            </a:r>
          </a:p>
        </p:txBody>
      </p:sp>
      <p:sp>
        <p:nvSpPr>
          <p:cNvPr id="24" name="Shape 124"/>
          <p:cNvSpPr/>
          <p:nvPr/>
        </p:nvSpPr>
        <p:spPr>
          <a:xfrm>
            <a:off x="9045575" y="1941513"/>
            <a:ext cx="1235075" cy="3794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Stop Doing</a:t>
            </a:r>
          </a:p>
        </p:txBody>
      </p:sp>
      <p:sp>
        <p:nvSpPr>
          <p:cNvPr id="20" name="Shape 120"/>
          <p:cNvSpPr/>
          <p:nvPr/>
        </p:nvSpPr>
        <p:spPr>
          <a:xfrm>
            <a:off x="2238375" y="1885701"/>
            <a:ext cx="1163973" cy="3799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Keep </a:t>
            </a:r>
            <a:r>
              <a:rPr sz="2000" dirty="0" err="1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Doin</a:t>
            </a:r>
            <a:endParaRPr sz="2000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Shape 123"/>
          <p:cNvSpPr/>
          <p:nvPr/>
        </p:nvSpPr>
        <p:spPr>
          <a:xfrm>
            <a:off x="5529263" y="690563"/>
            <a:ext cx="1452562" cy="379412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</a:rPr>
              <a:t>Start Doing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497" y="602409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6379" y="2462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621" y="530704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246" y="530704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7651" name="CuadroTexto 3"/>
          <p:cNvSpPr txBox="1">
            <a:spLocks noChangeArrowheads="1"/>
          </p:cNvSpPr>
          <p:nvPr/>
        </p:nvSpPr>
        <p:spPr bwMode="auto">
          <a:xfrm>
            <a:off x="911225" y="609600"/>
            <a:ext cx="43608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ESTIMACIONES</a:t>
            </a:r>
          </a:p>
        </p:txBody>
      </p:sp>
      <p:pic>
        <p:nvPicPr>
          <p:cNvPr id="17425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308411"/>
            <a:ext cx="8756650" cy="4964054"/>
          </a:xfrm>
          <a:prstGeom prst="rect">
            <a:avLst/>
          </a:prstGeom>
        </p:spPr>
      </p:pic>
      <p:sp>
        <p:nvSpPr>
          <p:cNvPr id="19" name="Rectángulo 18"/>
          <p:cNvSpPr/>
          <p:nvPr/>
        </p:nvSpPr>
        <p:spPr>
          <a:xfrm>
            <a:off x="1531855" y="1318609"/>
            <a:ext cx="8756650" cy="491814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sz="16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448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9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0081" y="1003090"/>
            <a:ext cx="3760788" cy="435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57" y="1853459"/>
            <a:ext cx="3472298" cy="3032020"/>
          </a:xfrm>
          <a:prstGeom prst="rect">
            <a:avLst/>
          </a:prstGeom>
        </p:spPr>
      </p:pic>
      <p:cxnSp>
        <p:nvCxnSpPr>
          <p:cNvPr id="4" name="Conector recto 3"/>
          <p:cNvCxnSpPr/>
          <p:nvPr/>
        </p:nvCxnSpPr>
        <p:spPr>
          <a:xfrm>
            <a:off x="6273558" y="0"/>
            <a:ext cx="34184" cy="685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CuadroTexto 1"/>
          <p:cNvSpPr txBox="1">
            <a:spLocks noChangeArrowheads="1"/>
          </p:cNvSpPr>
          <p:nvPr/>
        </p:nvSpPr>
        <p:spPr bwMode="auto">
          <a:xfrm>
            <a:off x="822467" y="521886"/>
            <a:ext cx="272222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PREGUNTAS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5" name="CuadroTexto 1"/>
          <p:cNvSpPr txBox="1">
            <a:spLocks noChangeArrowheads="1"/>
          </p:cNvSpPr>
          <p:nvPr/>
        </p:nvSpPr>
        <p:spPr bwMode="auto">
          <a:xfrm>
            <a:off x="6364988" y="450455"/>
            <a:ext cx="434125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APORTACIONES AL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MUNDO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6" name="CuadroTexto 1"/>
          <p:cNvSpPr txBox="1">
            <a:spLocks noChangeArrowheads="1"/>
          </p:cNvSpPr>
          <p:nvPr/>
        </p:nvSpPr>
        <p:spPr bwMode="auto">
          <a:xfrm>
            <a:off x="6462026" y="3368543"/>
            <a:ext cx="5606322" cy="830997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2400" dirty="0" smtClean="0">
                <a:solidFill>
                  <a:srgbClr val="000000"/>
                </a:solidFill>
                <a:latin typeface="Bauhaus 93" panose="04030905020B02020C02" pitchFamily="82" charset="0"/>
                <a:hlinkClick r:id="rId6"/>
              </a:rPr>
              <a:t>https://</a:t>
            </a:r>
            <a:r>
              <a:rPr lang="es-ES" altLang="es-ES" sz="2400" dirty="0">
                <a:solidFill>
                  <a:srgbClr val="000000"/>
                </a:solidFill>
                <a:latin typeface="Bauhaus 93" panose="04030905020B02020C02" pitchFamily="82" charset="0"/>
                <a:hlinkClick r:id="rId6"/>
              </a:rPr>
              <a:t>grupo3ps.wordpress.com/2016/11/11/guia-de-uso-de-trello</a:t>
            </a:r>
            <a:r>
              <a:rPr lang="es-ES" altLang="es-ES" sz="2400" dirty="0" smtClean="0">
                <a:solidFill>
                  <a:srgbClr val="000000"/>
                </a:solidFill>
                <a:latin typeface="Bauhaus 93" panose="04030905020B02020C02" pitchFamily="82" charset="0"/>
                <a:hlinkClick r:id="rId6"/>
              </a:rPr>
              <a:t>/</a:t>
            </a:r>
            <a:endParaRPr lang="es-ES" altLang="es-ES" sz="2400" dirty="0">
              <a:solidFill>
                <a:srgbClr val="000000"/>
              </a:solidFill>
              <a:latin typeface="Bauhaus 93" panose="04030905020B02020C02" pitchFamily="82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19" name="Rectángulo 18"/>
          <p:cNvSpPr/>
          <p:nvPr/>
        </p:nvSpPr>
        <p:spPr>
          <a:xfrm>
            <a:off x="1531855" y="1318609"/>
            <a:ext cx="8756650" cy="4918141"/>
          </a:xfrm>
          <a:prstGeom prst="rect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sz="16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9698" name="CuadroTexto 1"/>
          <p:cNvSpPr txBox="1">
            <a:spLocks noChangeArrowheads="1"/>
          </p:cNvSpPr>
          <p:nvPr/>
        </p:nvSpPr>
        <p:spPr bwMode="auto">
          <a:xfrm>
            <a:off x="1315937" y="307975"/>
            <a:ext cx="223490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MUESTRA</a:t>
            </a:r>
          </a:p>
        </p:txBody>
      </p:sp>
      <p:pic>
        <p:nvPicPr>
          <p:cNvPr id="19472" name="Imagen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42134" y="1545653"/>
            <a:ext cx="7936092" cy="4464052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30722" name="CuadroTexto 1"/>
          <p:cNvSpPr txBox="1">
            <a:spLocks noChangeArrowheads="1"/>
          </p:cNvSpPr>
          <p:nvPr/>
        </p:nvSpPr>
        <p:spPr bwMode="auto">
          <a:xfrm>
            <a:off x="5170488" y="2584450"/>
            <a:ext cx="5451475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9600" dirty="0">
                <a:solidFill>
                  <a:schemeClr val="accent3">
                    <a:lumMod val="25000"/>
                  </a:schemeClr>
                </a:solidFill>
                <a:latin typeface="Berlin Sans FB Demi" panose="020E0802020502020306" pitchFamily="34" charset="0"/>
              </a:rPr>
              <a:t>FIN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885825" y="561975"/>
            <a:ext cx="3990975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SPRINT PLANNING</a:t>
            </a:r>
          </a:p>
        </p:txBody>
      </p:sp>
      <p:pic>
        <p:nvPicPr>
          <p:cNvPr id="6160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007" y="1991102"/>
            <a:ext cx="10294510" cy="3125675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493" y="314429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950913" y="544513"/>
            <a:ext cx="7508875" cy="9842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DAILYS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pic>
        <p:nvPicPr>
          <p:cNvPr id="7185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33500" y="1257300"/>
            <a:ext cx="9704388" cy="497205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9" name="CuadroTexto 18"/>
          <p:cNvSpPr txBox="1"/>
          <p:nvPr/>
        </p:nvSpPr>
        <p:spPr>
          <a:xfrm>
            <a:off x="1531938" y="1392776"/>
            <a:ext cx="9321800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nº1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(31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-	División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de las tareas de cada miembro del grupo dentro de su roll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Fechas fin de tareas, para llegar a tiempo al final del Sprint 3.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531855" y="2780011"/>
            <a:ext cx="9282113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nº2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(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7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Ver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el progreso de cada miembro del 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grupo.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Dudas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o problemas que 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estamos teniendo en el Sprint 3.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Ver si estamos dentro de las fechas programadas por nosotros.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515359" y="4416239"/>
            <a:ext cx="9282113" cy="172354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nº3 (8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Determinar un día para quedar y finalizar el Sprint 3 (14 Noviembre).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Dudas críticas.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010" y="3057420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909638" y="534988"/>
            <a:ext cx="8469312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SPRINT BACKLOG</a:t>
            </a:r>
          </a:p>
        </p:txBody>
      </p:sp>
      <p:pic>
        <p:nvPicPr>
          <p:cNvPr id="8209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16" y="2068955"/>
            <a:ext cx="11101147" cy="3192316"/>
          </a:xfrm>
          <a:prstGeom prst="rect">
            <a:avLst/>
          </a:prstGeom>
        </p:spPr>
      </p:pic>
      <p:sp>
        <p:nvSpPr>
          <p:cNvPr id="18" name="Rectángulo 17"/>
          <p:cNvSpPr/>
          <p:nvPr/>
        </p:nvSpPr>
        <p:spPr>
          <a:xfrm>
            <a:off x="498716" y="2068955"/>
            <a:ext cx="11101147" cy="313598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3554" name="CuadroTexto 1"/>
          <p:cNvSpPr txBox="1">
            <a:spLocks noChangeArrowheads="1"/>
          </p:cNvSpPr>
          <p:nvPr/>
        </p:nvSpPr>
        <p:spPr bwMode="auto">
          <a:xfrm>
            <a:off x="877888" y="563563"/>
            <a:ext cx="10593387" cy="985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PRODUCT BACKLOG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altLang="es-ES" dirty="0">
              <a:latin typeface="Berlin Sans FB Demi" panose="020E0802020502020306" pitchFamily="34" charset="0"/>
            </a:endParaRPr>
          </a:p>
        </p:txBody>
      </p:sp>
      <p:pic>
        <p:nvPicPr>
          <p:cNvPr id="9233" name="Imagen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919163" y="1590675"/>
            <a:ext cx="10552112" cy="468153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 useBgFill="1">
        <p:nvSpPr>
          <p:cNvPr id="20" name="Rectángulo 19"/>
          <p:cNvSpPr/>
          <p:nvPr/>
        </p:nvSpPr>
        <p:spPr>
          <a:xfrm>
            <a:off x="6303963" y="5006975"/>
            <a:ext cx="676275" cy="2635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1073150" y="1644650"/>
            <a:ext cx="9813925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MOVIMIENTO ENEMIGO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1154235" y="4828096"/>
            <a:ext cx="9813925" cy="4318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COLISIÓN BALA-ENEMIGO</a:t>
            </a:r>
            <a:endParaRPr lang="es-ES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100645" y="3161356"/>
            <a:ext cx="9813925" cy="4302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DISPARO ENEMIGO</a:t>
            </a:r>
            <a:endParaRPr lang="es-ES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1579563" y="2132013"/>
            <a:ext cx="8801100" cy="3333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5" name="CuadroTexto 24"/>
          <p:cNvSpPr txBox="1"/>
          <p:nvPr/>
        </p:nvSpPr>
        <p:spPr>
          <a:xfrm>
            <a:off x="1403350" y="251460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10013950" y="2514600"/>
            <a:ext cx="731838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 </a:t>
            </a:r>
            <a:endParaRPr lang="es-ES" sz="1600" dirty="0">
              <a:latin typeface="+mn-lt"/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1579563" y="5354638"/>
            <a:ext cx="8801100" cy="3317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8" name="Rectángulo 27"/>
          <p:cNvSpPr/>
          <p:nvPr/>
        </p:nvSpPr>
        <p:spPr>
          <a:xfrm>
            <a:off x="1579563" y="3700463"/>
            <a:ext cx="8801100" cy="3317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9" name="CuadroTexto 28"/>
          <p:cNvSpPr txBox="1"/>
          <p:nvPr/>
        </p:nvSpPr>
        <p:spPr>
          <a:xfrm>
            <a:off x="1403350" y="413385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1403350" y="5770563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9998075" y="5746750"/>
            <a:ext cx="1538288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</a:t>
            </a:r>
            <a:endParaRPr lang="es-ES" sz="1600" dirty="0">
              <a:latin typeface="+mn-lt"/>
            </a:endParaRPr>
          </a:p>
        </p:txBody>
      </p:sp>
      <p:sp>
        <p:nvSpPr>
          <p:cNvPr id="32" name="CuadroTexto 31"/>
          <p:cNvSpPr txBox="1"/>
          <p:nvPr/>
        </p:nvSpPr>
        <p:spPr>
          <a:xfrm>
            <a:off x="9932988" y="4114800"/>
            <a:ext cx="153828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</a:t>
            </a:r>
            <a:endParaRPr lang="es-ES" sz="1600" dirty="0">
              <a:latin typeface="+mn-lt"/>
            </a:endParaRPr>
          </a:p>
        </p:txBody>
      </p:sp>
      <p:sp>
        <p:nvSpPr>
          <p:cNvPr id="34" name="Rectángulo 33"/>
          <p:cNvSpPr/>
          <p:nvPr/>
        </p:nvSpPr>
        <p:spPr>
          <a:xfrm>
            <a:off x="1579563" y="3700463"/>
            <a:ext cx="3692525" cy="33178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5" name="Rectángulo 34"/>
          <p:cNvSpPr/>
          <p:nvPr/>
        </p:nvSpPr>
        <p:spPr>
          <a:xfrm>
            <a:off x="1579562" y="5354638"/>
            <a:ext cx="6918325" cy="33178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6" name="Rectángulo 35"/>
          <p:cNvSpPr/>
          <p:nvPr/>
        </p:nvSpPr>
        <p:spPr>
          <a:xfrm>
            <a:off x="1579564" y="3700463"/>
            <a:ext cx="6918324" cy="333375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7" name="CuadroTexto 36"/>
          <p:cNvSpPr txBox="1"/>
          <p:nvPr/>
        </p:nvSpPr>
        <p:spPr>
          <a:xfrm>
            <a:off x="8061489" y="5741988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8</a:t>
            </a: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</a:t>
            </a: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%</a:t>
            </a:r>
            <a:endParaRPr lang="es-ES" sz="1600" dirty="0">
              <a:latin typeface="+mn-lt"/>
            </a:endParaRPr>
          </a:p>
        </p:txBody>
      </p:sp>
      <p:sp>
        <p:nvSpPr>
          <p:cNvPr id="38" name="CuadroTexto 37"/>
          <p:cNvSpPr txBox="1"/>
          <p:nvPr/>
        </p:nvSpPr>
        <p:spPr>
          <a:xfrm>
            <a:off x="8086725" y="413385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80%</a:t>
            </a:r>
            <a:endParaRPr lang="es-ES" sz="1600" dirty="0">
              <a:latin typeface="+mn-lt"/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1579564" y="2136775"/>
            <a:ext cx="2042800" cy="33178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46" name="Rectángulo 45"/>
          <p:cNvSpPr/>
          <p:nvPr/>
        </p:nvSpPr>
        <p:spPr>
          <a:xfrm>
            <a:off x="3622364" y="2136775"/>
            <a:ext cx="5791511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47" name="CuadroTexto 46"/>
          <p:cNvSpPr txBox="1"/>
          <p:nvPr/>
        </p:nvSpPr>
        <p:spPr>
          <a:xfrm>
            <a:off x="9548813" y="2120900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7</a:t>
            </a:r>
            <a:endParaRPr lang="es-ES" sz="1600" dirty="0">
              <a:latin typeface="+mn-lt"/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6422372" y="2151857"/>
            <a:ext cx="1285874" cy="338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2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9185275" y="2541588"/>
            <a:ext cx="725488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90%</a:t>
            </a:r>
            <a:endParaRPr lang="es-ES" sz="1600" dirty="0">
              <a:latin typeface="+mn-lt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2272990" y="213360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1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4911324" y="3713162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3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4" name="Rectángulo 53"/>
          <p:cNvSpPr/>
          <p:nvPr/>
        </p:nvSpPr>
        <p:spPr>
          <a:xfrm>
            <a:off x="8497888" y="3698875"/>
            <a:ext cx="933450" cy="33813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53" name="CuadroTexto 52"/>
          <p:cNvSpPr txBox="1"/>
          <p:nvPr/>
        </p:nvSpPr>
        <p:spPr>
          <a:xfrm>
            <a:off x="8575675" y="3702305"/>
            <a:ext cx="7778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4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9548813" y="3681413"/>
            <a:ext cx="93027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7</a:t>
            </a:r>
            <a:endParaRPr lang="es-ES" sz="1600" dirty="0">
              <a:latin typeface="+mn-lt"/>
            </a:endParaRPr>
          </a:p>
        </p:txBody>
      </p:sp>
      <p:sp>
        <p:nvSpPr>
          <p:cNvPr id="57" name="CuadroTexto 56"/>
          <p:cNvSpPr txBox="1"/>
          <p:nvPr/>
        </p:nvSpPr>
        <p:spPr>
          <a:xfrm>
            <a:off x="9183688" y="4129088"/>
            <a:ext cx="723900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90%</a:t>
            </a:r>
            <a:endParaRPr lang="es-ES" sz="1600" dirty="0">
              <a:latin typeface="+mn-lt"/>
            </a:endParaRPr>
          </a:p>
        </p:txBody>
      </p:sp>
      <p:sp>
        <p:nvSpPr>
          <p:cNvPr id="60" name="CuadroTexto 59"/>
          <p:cNvSpPr txBox="1"/>
          <p:nvPr/>
        </p:nvSpPr>
        <p:spPr>
          <a:xfrm>
            <a:off x="4972944" y="5389563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5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63" name="Rectángulo 62"/>
          <p:cNvSpPr/>
          <p:nvPr/>
        </p:nvSpPr>
        <p:spPr>
          <a:xfrm>
            <a:off x="9413875" y="5362575"/>
            <a:ext cx="966788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61" name="CuadroTexto 60"/>
          <p:cNvSpPr txBox="1"/>
          <p:nvPr/>
        </p:nvSpPr>
        <p:spPr>
          <a:xfrm>
            <a:off x="9536113" y="5359400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7</a:t>
            </a:r>
            <a:endParaRPr lang="es-ES" sz="1600" dirty="0">
              <a:latin typeface="+mn-lt"/>
            </a:endParaRPr>
          </a:p>
        </p:txBody>
      </p:sp>
      <p:sp>
        <p:nvSpPr>
          <p:cNvPr id="64" name="CuadroTexto 63"/>
          <p:cNvSpPr txBox="1"/>
          <p:nvPr/>
        </p:nvSpPr>
        <p:spPr>
          <a:xfrm>
            <a:off x="9050338" y="5746750"/>
            <a:ext cx="72548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90%</a:t>
            </a:r>
            <a:endParaRPr lang="es-ES" sz="1600" dirty="0">
              <a:latin typeface="+mn-lt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3335059" y="2516188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30%</a:t>
            </a:r>
            <a:endParaRPr lang="es-ES" sz="1600" dirty="0">
              <a:latin typeface="+mn-lt"/>
            </a:endParaRPr>
          </a:p>
        </p:txBody>
      </p:sp>
      <p:sp>
        <p:nvSpPr>
          <p:cNvPr id="62" name="CuadroTexto 61"/>
          <p:cNvSpPr txBox="1"/>
          <p:nvPr/>
        </p:nvSpPr>
        <p:spPr>
          <a:xfrm>
            <a:off x="8615363" y="5368925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6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1333597" y="140129"/>
            <a:ext cx="757290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MAPAS DE HISTORIA DE USUARIO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Imagen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06" y="983106"/>
            <a:ext cx="9162994" cy="5725287"/>
          </a:xfrm>
          <a:prstGeom prst="rect">
            <a:avLst/>
          </a:prstGeom>
        </p:spPr>
      </p:pic>
      <p:sp>
        <p:nvSpPr>
          <p:cNvPr id="29" name="Rectángulo 28"/>
          <p:cNvSpPr/>
          <p:nvPr/>
        </p:nvSpPr>
        <p:spPr>
          <a:xfrm>
            <a:off x="1627244" y="983106"/>
            <a:ext cx="9162994" cy="572528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944991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3455" y="499371"/>
            <a:ext cx="716574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H.U. CON USO DEL PRODUCTO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725" y="4155878"/>
            <a:ext cx="4774530" cy="2621311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403" y="1253231"/>
            <a:ext cx="5106335" cy="2824781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31" y="1230140"/>
            <a:ext cx="5106335" cy="287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8898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26997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INCEPTION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ángulo 22"/>
          <p:cNvSpPr/>
          <p:nvPr/>
        </p:nvSpPr>
        <p:spPr>
          <a:xfrm>
            <a:off x="906463" y="1367154"/>
            <a:ext cx="9731375" cy="1707854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936625" y="1423988"/>
            <a:ext cx="9840913" cy="184665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1. ¿Por qué estamos aquí?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Realizamos nuestro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Space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Invaders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para captar clientes jóvenes cuya afición sean los videojuegos </a:t>
            </a:r>
            <a:r>
              <a:rPr lang="es-ES" sz="2000" dirty="0" err="1" smtClean="0">
                <a:solidFill>
                  <a:schemeClr val="bg1">
                    <a:lumMod val="10000"/>
                  </a:schemeClr>
                </a:solidFill>
              </a:rPr>
              <a:t>retros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</a:t>
            </a:r>
          </a:p>
          <a:p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Este </a:t>
            </a:r>
            <a:r>
              <a:rPr lang="es-ES" dirty="0" err="1">
                <a:solidFill>
                  <a:schemeClr val="bg1">
                    <a:lumMod val="10000"/>
                  </a:schemeClr>
                </a:solidFill>
              </a:rPr>
              <a:t>Space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1">
                    <a:lumMod val="10000"/>
                  </a:schemeClr>
                </a:solidFill>
              </a:rPr>
              <a:t>Invaders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 está orientado a obtener un número alto de descargas y obtener beneficios mediante la publicidad.</a:t>
            </a:r>
          </a:p>
          <a:p>
            <a:endParaRPr lang="es-ES" dirty="0"/>
          </a:p>
        </p:txBody>
      </p:sp>
      <p:sp>
        <p:nvSpPr>
          <p:cNvPr id="22" name="Rectángulo 21"/>
          <p:cNvSpPr/>
          <p:nvPr/>
        </p:nvSpPr>
        <p:spPr>
          <a:xfrm>
            <a:off x="895857" y="3276892"/>
            <a:ext cx="9731375" cy="138027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936625" y="3333726"/>
            <a:ext cx="96906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2. </a:t>
            </a:r>
            <a:r>
              <a:rPr lang="es-ES" sz="2000" b="1" dirty="0" err="1">
                <a:solidFill>
                  <a:schemeClr val="bg1">
                    <a:lumMod val="10000"/>
                  </a:schemeClr>
                </a:solidFill>
              </a:rPr>
              <a:t>The</a:t>
            </a:r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sz="2000" b="1" dirty="0" err="1">
                <a:solidFill>
                  <a:schemeClr val="bg1">
                    <a:lumMod val="10000"/>
                  </a:schemeClr>
                </a:solidFill>
              </a:rPr>
              <a:t>elevator</a:t>
            </a:r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 pitch.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Nuestro producto se trata de un producto gratuito que resulta altamente adictivo por su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jugabilidad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. Si te gustan los juegos retro, este juego te servirá para divertirte en tus ratos libres.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896027" y="4877727"/>
            <a:ext cx="9731295" cy="996061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6" name="CuadroTexto 25"/>
          <p:cNvSpPr txBox="1"/>
          <p:nvPr/>
        </p:nvSpPr>
        <p:spPr>
          <a:xfrm>
            <a:off x="917576" y="4934561"/>
            <a:ext cx="97096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3. Diseñar la caja de tu producto</a:t>
            </a:r>
            <a:r>
              <a:rPr lang="es-ES" sz="2000" b="1" dirty="0" smtClean="0">
                <a:solidFill>
                  <a:schemeClr val="bg1">
                    <a:lumMod val="10000"/>
                  </a:schemeClr>
                </a:solidFill>
              </a:rPr>
              <a:t>.						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Logo:</a:t>
            </a: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Eslogan: Resiste la 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invasión.								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382" y="4973105"/>
            <a:ext cx="965239" cy="84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0134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26997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INCEPTION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ángulo 22"/>
          <p:cNvSpPr/>
          <p:nvPr/>
        </p:nvSpPr>
        <p:spPr>
          <a:xfrm>
            <a:off x="906463" y="1367154"/>
            <a:ext cx="9731375" cy="1707854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936625" y="1423988"/>
            <a:ext cx="9840913" cy="163121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4. La lista de los </a:t>
            </a:r>
            <a:r>
              <a:rPr lang="es-ES" sz="2000" b="1" dirty="0" err="1">
                <a:solidFill>
                  <a:schemeClr val="bg1">
                    <a:lumMod val="10000"/>
                  </a:schemeClr>
                </a:solidFill>
              </a:rPr>
              <a:t>NO’s</a:t>
            </a:r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 juego de pago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						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 juego orientado a gráficos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una aplicación web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					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una aplicación híbrida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- No es un juego desarrollado a medida del cliente.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- 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No es un juego con compras internas.			</a:t>
            </a:r>
          </a:p>
        </p:txBody>
      </p:sp>
      <p:sp>
        <p:nvSpPr>
          <p:cNvPr id="22" name="Rectángulo 21"/>
          <p:cNvSpPr/>
          <p:nvPr/>
        </p:nvSpPr>
        <p:spPr>
          <a:xfrm>
            <a:off x="895857" y="3276892"/>
            <a:ext cx="9731375" cy="138027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936625" y="3333726"/>
            <a:ext cx="96906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5. Conocer la comunidad.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La mayoría de desarrolladores de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Space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Invaders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se está centrando en mejorar visualmente el juego incluyendo mejores gráficos e incluso alguno de ellos en 3D. Otros también se están centrando en cambiar la </a:t>
            </a:r>
            <a:r>
              <a:rPr lang="es-ES" sz="2000" dirty="0" err="1">
                <a:solidFill>
                  <a:schemeClr val="bg1">
                    <a:lumMod val="10000"/>
                  </a:schemeClr>
                </a:solidFill>
              </a:rPr>
              <a:t>jugabilidad</a:t>
            </a:r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 incluyendo el giroscopio en su juego.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896027" y="4877727"/>
            <a:ext cx="9731295" cy="116956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6" name="CuadroTexto 25"/>
          <p:cNvSpPr txBox="1"/>
          <p:nvPr/>
        </p:nvSpPr>
        <p:spPr>
          <a:xfrm>
            <a:off x="917576" y="4934561"/>
            <a:ext cx="970965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>
                    <a:lumMod val="10000"/>
                  </a:schemeClr>
                </a:solidFill>
              </a:rPr>
              <a:t>6. Muestra la solución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10000"/>
                  </a:schemeClr>
                </a:solidFill>
              </a:rPr>
              <a:t>El producto es una aplicación exclusiva para Android que no se podrá jugar vía web ni estará disponible para dispositivos iOS.</a:t>
            </a:r>
          </a:p>
          <a:p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</a:rPr>
              <a:t>							</a:t>
            </a:r>
            <a:endParaRPr lang="es-ES" sz="20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5352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Personalizado 10">
      <a:dk1>
        <a:srgbClr val="C9F0FE"/>
      </a:dk1>
      <a:lt1>
        <a:srgbClr val="C9F0FE"/>
      </a:lt1>
      <a:dk2>
        <a:srgbClr val="005878"/>
      </a:dk2>
      <a:lt2>
        <a:srgbClr val="04A5DF"/>
      </a:lt2>
      <a:accent1>
        <a:srgbClr val="C9F0FE"/>
      </a:accent1>
      <a:accent2>
        <a:srgbClr val="C9F0FE"/>
      </a:accent2>
      <a:accent3>
        <a:srgbClr val="C9F0FE"/>
      </a:accent3>
      <a:accent4>
        <a:srgbClr val="C9F0FE"/>
      </a:accent4>
      <a:accent5>
        <a:srgbClr val="C9F0FE"/>
      </a:accent5>
      <a:accent6>
        <a:srgbClr val="C9F0FE"/>
      </a:accent6>
      <a:hlink>
        <a:srgbClr val="C9F0FE"/>
      </a:hlink>
      <a:folHlink>
        <a:srgbClr val="C9F0FE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1386</TotalTime>
  <Words>536</Words>
  <Application>Microsoft Office PowerPoint</Application>
  <PresentationFormat>Panorámica</PresentationFormat>
  <Paragraphs>114</Paragraphs>
  <Slides>18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6" baseType="lpstr">
      <vt:lpstr>Arial</vt:lpstr>
      <vt:lpstr>Bauhaus 93</vt:lpstr>
      <vt:lpstr>Berlin Sans FB Demi</vt:lpstr>
      <vt:lpstr>Calibri</vt:lpstr>
      <vt:lpstr>Helvetica</vt:lpstr>
      <vt:lpstr>Trebuchet MS</vt:lpstr>
      <vt:lpstr>Tw Cen MT</vt:lpstr>
      <vt:lpstr>Circuito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PROCESOS SOFTWARE</dc:title>
  <dc:creator>Carlos López García;Daniel Macías Medina</dc:creator>
  <cp:lastModifiedBy>Daniel M.</cp:lastModifiedBy>
  <cp:revision>110</cp:revision>
  <dcterms:created xsi:type="dcterms:W3CDTF">2016-09-27T11:00:21Z</dcterms:created>
  <dcterms:modified xsi:type="dcterms:W3CDTF">2016-11-14T08:26:07Z</dcterms:modified>
</cp:coreProperties>
</file>

<file path=docProps/thumbnail.jpeg>
</file>